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5" d="100"/>
          <a:sy n="85" d="100"/>
        </p:scale>
        <p:origin x="490" y="-1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68A0-2156-41C7-9021-137EA504E7DE}" type="datetimeFigureOut">
              <a:rPr lang="cs-CZ" smtClean="0"/>
              <a:t>8.10.2019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821A-C893-4549-830C-533F051F2F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705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68A0-2156-41C7-9021-137EA504E7DE}" type="datetimeFigureOut">
              <a:rPr lang="cs-CZ" smtClean="0"/>
              <a:t>8.10.2019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821A-C893-4549-830C-533F051F2F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35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68A0-2156-41C7-9021-137EA504E7DE}" type="datetimeFigureOut">
              <a:rPr lang="cs-CZ" smtClean="0"/>
              <a:t>8.10.2019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821A-C893-4549-830C-533F051F2F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725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68A0-2156-41C7-9021-137EA504E7DE}" type="datetimeFigureOut">
              <a:rPr lang="cs-CZ" smtClean="0"/>
              <a:t>8.10.2019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821A-C893-4549-830C-533F051F2F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39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68A0-2156-41C7-9021-137EA504E7DE}" type="datetimeFigureOut">
              <a:rPr lang="cs-CZ" smtClean="0"/>
              <a:t>8.10.2019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821A-C893-4549-830C-533F051F2F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6747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68A0-2156-41C7-9021-137EA504E7DE}" type="datetimeFigureOut">
              <a:rPr lang="cs-CZ" smtClean="0"/>
              <a:t>8.10.2019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821A-C893-4549-830C-533F051F2F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266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68A0-2156-41C7-9021-137EA504E7DE}" type="datetimeFigureOut">
              <a:rPr lang="cs-CZ" smtClean="0"/>
              <a:t>8.10.2019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821A-C893-4549-830C-533F051F2F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793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68A0-2156-41C7-9021-137EA504E7DE}" type="datetimeFigureOut">
              <a:rPr lang="cs-CZ" smtClean="0"/>
              <a:t>8.10.2019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821A-C893-4549-830C-533F051F2F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90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68A0-2156-41C7-9021-137EA504E7DE}" type="datetimeFigureOut">
              <a:rPr lang="cs-CZ" smtClean="0"/>
              <a:t>8.10.2019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821A-C893-4549-830C-533F051F2F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37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68A0-2156-41C7-9021-137EA504E7DE}" type="datetimeFigureOut">
              <a:rPr lang="cs-CZ" smtClean="0"/>
              <a:t>8.10.2019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821A-C893-4549-830C-533F051F2F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197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68A0-2156-41C7-9021-137EA504E7DE}" type="datetimeFigureOut">
              <a:rPr lang="cs-CZ" smtClean="0"/>
              <a:t>8.10.2019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C821A-C893-4549-830C-533F051F2F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945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668A0-2156-41C7-9021-137EA504E7DE}" type="datetimeFigureOut">
              <a:rPr lang="cs-CZ" smtClean="0"/>
              <a:t>8.10.2019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C821A-C893-4549-830C-533F051F2F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383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A385DE26-90E2-4E79-A968-7002F41F7C44}"/>
              </a:ext>
            </a:extLst>
          </p:cNvPr>
          <p:cNvSpPr txBox="1"/>
          <p:nvPr/>
        </p:nvSpPr>
        <p:spPr>
          <a:xfrm>
            <a:off x="1671977" y="1860864"/>
            <a:ext cx="897329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b="1" dirty="0">
                <a:solidFill>
                  <a:srgbClr val="002060"/>
                </a:solidFill>
              </a:rPr>
              <a:t>Pověřený svářečský technik CWS ANB</a:t>
            </a:r>
          </a:p>
          <a:p>
            <a:endParaRPr lang="cs-CZ" sz="4400" b="1" dirty="0">
              <a:solidFill>
                <a:srgbClr val="002060"/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B79E58C-C7D2-4A38-AA56-F98C7BBF45E0}"/>
              </a:ext>
            </a:extLst>
          </p:cNvPr>
          <p:cNvSpPr txBox="1"/>
          <p:nvPr/>
        </p:nvSpPr>
        <p:spPr>
          <a:xfrm>
            <a:off x="964111" y="2707249"/>
            <a:ext cx="104765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i="1" dirty="0">
                <a:solidFill>
                  <a:srgbClr val="002060"/>
                </a:solidFill>
              </a:rPr>
              <a:t>Osoba pověřená k provádění svářečského dozoru vedením firmy (organizace), se kterou má smluvní pracovní vztah a vlastní diplom svářečského inženýra nebo svářečského technologa (I/EWE, I/EWT). Platnost Pověření je pouze ve firmě, kde je příslušný pracovník ve funkci svářečského dozoru a která o vystavení Pověření požádala.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C951ACC2-D4F1-4034-B1D1-CAAA68DAF31B}"/>
              </a:ext>
            </a:extLst>
          </p:cNvPr>
          <p:cNvSpPr/>
          <p:nvPr/>
        </p:nvSpPr>
        <p:spPr>
          <a:xfrm>
            <a:off x="964111" y="4577730"/>
            <a:ext cx="10582847" cy="889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b="1" dirty="0">
                <a:solidFill>
                  <a:srgbClr val="002060"/>
                </a:solidFill>
                <a:ea typeface="Times New Roman" panose="02020603050405020304" pitchFamily="18" charset="0"/>
              </a:rPr>
              <a:t>Svářečský technik je oprávněn:</a:t>
            </a: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AutoNum type="arabicParenR"/>
              <a:tabLst>
                <a:tab pos="228600" algn="l"/>
              </a:tabLst>
            </a:pPr>
            <a:r>
              <a:rPr lang="cs-CZ" b="1" dirty="0">
                <a:solidFill>
                  <a:srgbClr val="002060"/>
                </a:solidFill>
                <a:ea typeface="Times New Roman" panose="02020603050405020304" pitchFamily="18" charset="0"/>
              </a:rPr>
              <a:t>ve svářečské škole schválené dle TP A 121 vést kurzy svářečů dle TP A 125, TP A 216, TP A 132, TP A 210 a TP A 215. V případě složení zkoušky a získání dokladu podle TP C 027 vést kurzy svářečů dle TP A 217 České svářečské společnosti CWS ANB;</a:t>
            </a:r>
          </a:p>
          <a:p>
            <a:pPr algn="just">
              <a:spcBef>
                <a:spcPts val="1200"/>
              </a:spcBef>
              <a:tabLst>
                <a:tab pos="228600" algn="l"/>
              </a:tabLst>
            </a:pPr>
            <a:r>
              <a:rPr lang="cs-CZ" i="1" dirty="0">
                <a:solidFill>
                  <a:srgbClr val="002060"/>
                </a:solidFill>
              </a:rPr>
              <a:t>Uspořádání kurzu je nutné před jeho zahájením nahlásit zkušební organizaci, se kterou má příslušná svářečská škola uzavřenou smlouvu o zkušební činnosti. Pro každý kurz vede svářečská škola třídní knihu. Třídní kniha je ke stažení: http://svv.cz/svarovani/klientska-zona/</a:t>
            </a:r>
            <a:r>
              <a:rPr lang="cs-CZ" i="1" dirty="0" err="1">
                <a:solidFill>
                  <a:srgbClr val="002060"/>
                </a:solidFill>
              </a:rPr>
              <a:t>sborniky</a:t>
            </a:r>
            <a:r>
              <a:rPr lang="cs-CZ" i="1" dirty="0">
                <a:solidFill>
                  <a:srgbClr val="002060"/>
                </a:solidFill>
              </a:rPr>
              <a:t>-ze-</a:t>
            </a:r>
            <a:r>
              <a:rPr lang="cs-CZ" i="1" dirty="0" err="1">
                <a:solidFill>
                  <a:srgbClr val="002060"/>
                </a:solidFill>
              </a:rPr>
              <a:t>seminaru</a:t>
            </a:r>
            <a:r>
              <a:rPr lang="cs-CZ" i="1" dirty="0">
                <a:solidFill>
                  <a:srgbClr val="002060"/>
                </a:solidFill>
              </a:rPr>
              <a:t>. Třídní kniha je základním dokumentem o konání kurzu a archivuje se ve svářečské škole min. 6 let od závěrečných zkoušek.</a:t>
            </a:r>
            <a:endParaRPr lang="cs-CZ" i="1" dirty="0">
              <a:solidFill>
                <a:srgbClr val="002060"/>
              </a:solidFill>
              <a:ea typeface="Times New Roman" panose="02020603050405020304" pitchFamily="18" charset="0"/>
            </a:endParaRPr>
          </a:p>
          <a:p>
            <a:pPr lvl="0" algn="just">
              <a:spcBef>
                <a:spcPts val="120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cs-CZ" b="1" dirty="0">
                <a:solidFill>
                  <a:srgbClr val="002060"/>
                </a:solidFill>
                <a:ea typeface="Times New Roman" panose="02020603050405020304" pitchFamily="18" charset="0"/>
              </a:rPr>
              <a:t>2) ve svářečské škole schválené dle TP A 121 České svářečské společnosti CWS ANB a nebo v organizaci, vést kurzy výuky svářečských operátorů / seřizovačů podle TP A 133 a kurzy pro zaškolení pracovníků ve smyslu ČSN 05 0705 a TP A 124 České svářečské společnosti ANB podle potřeb organizace. U závěrečných zkoušek zaškolených pracovníků je předsedou zkušební komise.</a:t>
            </a:r>
          </a:p>
          <a:p>
            <a:r>
              <a:rPr lang="cs-CZ" i="1" dirty="0">
                <a:solidFill>
                  <a:srgbClr val="002060"/>
                </a:solidFill>
              </a:rPr>
              <a:t>Pro každý kurz zaškolených pracovníků vede svářečská škola nebo organizace třídní knihu. Třídní kniha je ke stažení: http://svv.cz/</a:t>
            </a:r>
            <a:r>
              <a:rPr lang="cs-CZ" i="1" dirty="0" err="1">
                <a:solidFill>
                  <a:srgbClr val="002060"/>
                </a:solidFill>
              </a:rPr>
              <a:t>svarovani</a:t>
            </a:r>
            <a:r>
              <a:rPr lang="cs-CZ" i="1" dirty="0">
                <a:solidFill>
                  <a:srgbClr val="002060"/>
                </a:solidFill>
              </a:rPr>
              <a:t>/</a:t>
            </a:r>
            <a:r>
              <a:rPr lang="cs-CZ" i="1" dirty="0" err="1">
                <a:solidFill>
                  <a:srgbClr val="002060"/>
                </a:solidFill>
              </a:rPr>
              <a:t>klientska-zona</a:t>
            </a:r>
            <a:r>
              <a:rPr lang="cs-CZ" i="1" dirty="0">
                <a:solidFill>
                  <a:srgbClr val="002060"/>
                </a:solidFill>
              </a:rPr>
              <a:t>/</a:t>
            </a:r>
            <a:r>
              <a:rPr lang="cs-CZ" i="1" dirty="0" err="1">
                <a:solidFill>
                  <a:srgbClr val="002060"/>
                </a:solidFill>
              </a:rPr>
              <a:t>sborniky</a:t>
            </a:r>
            <a:r>
              <a:rPr lang="cs-CZ" i="1" dirty="0">
                <a:solidFill>
                  <a:srgbClr val="002060"/>
                </a:solidFill>
              </a:rPr>
              <a:t>-ze-</a:t>
            </a:r>
            <a:r>
              <a:rPr lang="cs-CZ" i="1" dirty="0" err="1">
                <a:solidFill>
                  <a:srgbClr val="002060"/>
                </a:solidFill>
              </a:rPr>
              <a:t>seminaru</a:t>
            </a:r>
            <a:r>
              <a:rPr lang="cs-CZ" i="1" dirty="0">
                <a:solidFill>
                  <a:srgbClr val="002060"/>
                </a:solidFill>
              </a:rPr>
              <a:t>. Třídní kniha je základním dokumentem o konání kurzu a archivuje se min. 6 let od závěrečných zkoušek. </a:t>
            </a:r>
            <a:r>
              <a:rPr lang="cs-CZ" b="1" dirty="0">
                <a:solidFill>
                  <a:srgbClr val="002060"/>
                </a:solidFill>
                <a:ea typeface="Times New Roman" panose="02020603050405020304" pitchFamily="18" charset="0"/>
              </a:rPr>
              <a:t>Zkoušky operátorů dle ISO 14732 a svářečů dle ISO 9606 musí provést zkušební komisař CWS ANB (např. ZO č.19 SVV Praha), nikoliv svářečský technik!!! </a:t>
            </a:r>
            <a:r>
              <a:rPr lang="cs-CZ" dirty="0">
                <a:solidFill>
                  <a:srgbClr val="002060"/>
                </a:solidFill>
                <a:ea typeface="Times New Roman" panose="02020603050405020304" pitchFamily="18" charset="0"/>
              </a:rPr>
              <a:t>Osvědčení zaškoleného pracovníka a kartičku o zaškolení vystaví svářečský technik ke stažení: http://svv.cz/svarovani/klientska-zona/sborniky-ze-seminaru a protokol o zkoušce zaškolení zašle zkušební organizaci pod níž je zaregistrován. </a:t>
            </a:r>
            <a:r>
              <a:rPr lang="cs-CZ" b="1" dirty="0">
                <a:solidFill>
                  <a:srgbClr val="002060"/>
                </a:solidFill>
                <a:ea typeface="Times New Roman" panose="02020603050405020304" pitchFamily="18" charset="0"/>
              </a:rPr>
              <a:t>P</a:t>
            </a:r>
            <a:r>
              <a:rPr lang="cs-CZ" b="1" dirty="0">
                <a:solidFill>
                  <a:srgbClr val="002060"/>
                </a:solidFill>
              </a:rPr>
              <a:t>ersonál provádějící výhradně zakládání a vykládání svařenců automatické svařovací jednotky nemusí být kvalifikován dle ISO 14732!</a:t>
            </a:r>
            <a:endParaRPr lang="cs-CZ" b="1" dirty="0">
              <a:solidFill>
                <a:srgbClr val="002060"/>
              </a:solidFill>
              <a:ea typeface="Times New Roman" panose="02020603050405020304" pitchFamily="18" charset="0"/>
            </a:endParaRPr>
          </a:p>
          <a:p>
            <a:pPr lvl="0" algn="just">
              <a:spcBef>
                <a:spcPts val="120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cs-CZ" b="1" dirty="0">
                <a:solidFill>
                  <a:srgbClr val="002060"/>
                </a:solidFill>
                <a:ea typeface="Times New Roman" panose="02020603050405020304" pitchFamily="18" charset="0"/>
              </a:rPr>
              <a:t>3) ve svářečské škole schválené dle TP A 121 České svářečské společnosti ANB a nebo v organizaci, doškolovat a přezkušovat zaškolené pracovníky a svářeče z bezpečnostních předpisů (ČSN 05 0601, ČSN 05 0610, ČSN 05 0630, ČSN 05 0650 apod.) ve smyslu Vyhlášky MV č. 87/2000 Sb., §3, odst. 10d., ČSN 05 0705 a TP A 034 České svářečské společnosti CWS ANB. Platnost osvědčení o přeškolení a přezkoušení z bezpečnostních předpisů je 2 roky!</a:t>
            </a:r>
          </a:p>
          <a:p>
            <a:pPr lvl="0" algn="just">
              <a:spcBef>
                <a:spcPts val="120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cs-CZ" i="1" dirty="0">
                <a:solidFill>
                  <a:srgbClr val="002060"/>
                </a:solidFill>
                <a:ea typeface="Times New Roman" panose="02020603050405020304" pitchFamily="18" charset="0"/>
              </a:rPr>
              <a:t>Doškolení a přezkoušení zaškolených pracovníků a svářečů provádí svářečský technik a zašle zkušební organizaci pod kterou je zaregistrován Protokol o přezkoušení ke stažení na odkaze: http://svv.cz/svarovani/klientska-zona/sborniky-ze-seminaru a vystaví kartičku o přeškolení z bezpečnosti.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A195979-D1A9-4A24-9544-7B7A32015476}"/>
              </a:ext>
            </a:extLst>
          </p:cNvPr>
          <p:cNvSpPr txBox="1"/>
          <p:nvPr/>
        </p:nvSpPr>
        <p:spPr>
          <a:xfrm>
            <a:off x="1671977" y="3993324"/>
            <a:ext cx="9673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</a:rPr>
              <a:t>Pověření svářečského technika platí maximálně 2 roky od data vydání. </a:t>
            </a:r>
          </a:p>
        </p:txBody>
      </p:sp>
      <p:pic>
        <p:nvPicPr>
          <p:cNvPr id="12" name="Picture 6">
            <a:extLst>
              <a:ext uri="{FF2B5EF4-FFF2-40B4-BE49-F238E27FC236}">
                <a16:creationId xmlns:a16="http://schemas.microsoft.com/office/drawing/2014/main" id="{5AB0F2B9-A0D6-425C-908E-0560AC5BC5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5" t="12204" r="58957" b="57512"/>
          <a:stretch/>
        </p:blipFill>
        <p:spPr bwMode="auto">
          <a:xfrm>
            <a:off x="1060455" y="563262"/>
            <a:ext cx="2567748" cy="128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VÃ½sledek obrÃ¡zku pro cws anb">
            <a:extLst>
              <a:ext uri="{FF2B5EF4-FFF2-40B4-BE49-F238E27FC236}">
                <a16:creationId xmlns:a16="http://schemas.microsoft.com/office/drawing/2014/main" id="{06CAB57B-DC3F-49A9-9183-CACE7DFF5F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297" y="463009"/>
            <a:ext cx="944336" cy="144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1E320CE7-B7EB-426B-915A-D8C1AEB47F0E}"/>
              </a:ext>
            </a:extLst>
          </p:cNvPr>
          <p:cNvSpPr txBox="1"/>
          <p:nvPr/>
        </p:nvSpPr>
        <p:spPr>
          <a:xfrm>
            <a:off x="1932969" y="13472473"/>
            <a:ext cx="832606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>
                <a:solidFill>
                  <a:srgbClr val="002060"/>
                </a:solidFill>
              </a:rPr>
              <a:t>Pro kvalifikaci svářečů a operátorů přímo ve vaší firmě </a:t>
            </a:r>
          </a:p>
          <a:p>
            <a:pPr algn="ctr"/>
            <a:r>
              <a:rPr lang="cs-CZ" sz="2800" b="1" dirty="0">
                <a:solidFill>
                  <a:srgbClr val="002060"/>
                </a:solidFill>
              </a:rPr>
              <a:t>nebo svářečské škole nás neváhejte kontaktovat.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DD485BFD-5362-4A9E-A412-F5DB7DDE8D65}"/>
              </a:ext>
            </a:extLst>
          </p:cNvPr>
          <p:cNvSpPr txBox="1"/>
          <p:nvPr/>
        </p:nvSpPr>
        <p:spPr>
          <a:xfrm>
            <a:off x="436198" y="14975208"/>
            <a:ext cx="113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002060"/>
                </a:solidFill>
              </a:rPr>
              <a:t>Vedoucí Zkušební organizace č.19 SVV Praha s.r.o</a:t>
            </a:r>
          </a:p>
          <a:p>
            <a:pPr algn="ctr"/>
            <a:r>
              <a:rPr lang="cs-CZ" b="1" dirty="0">
                <a:solidFill>
                  <a:srgbClr val="002060"/>
                </a:solidFill>
              </a:rPr>
              <a:t>Ing. David Hrstka, Ph.D. , e-mail: hrstka@svv.cz</a:t>
            </a:r>
          </a:p>
        </p:txBody>
      </p:sp>
    </p:spTree>
    <p:extLst>
      <p:ext uri="{BB962C8B-B14F-4D97-AF65-F5344CB8AC3E}">
        <p14:creationId xmlns:p14="http://schemas.microsoft.com/office/powerpoint/2010/main" val="2770725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136</Words>
  <Application>Microsoft Office PowerPoint</Application>
  <PresentationFormat>Vlastní</PresentationFormat>
  <Paragraphs>14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David Hrstka</dc:creator>
  <cp:lastModifiedBy>Jana Vrablikova</cp:lastModifiedBy>
  <cp:revision>11</cp:revision>
  <dcterms:created xsi:type="dcterms:W3CDTF">2019-10-08T07:34:51Z</dcterms:created>
  <dcterms:modified xsi:type="dcterms:W3CDTF">2019-10-08T12:06:33Z</dcterms:modified>
</cp:coreProperties>
</file>